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3B13-1F96-4901-AD5E-E99F8201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9EB7-AB81-43EC-A39C-27675CBAB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94B5-0B86-457D-B18D-E868AB0A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AE90-B2A7-4D36-9B77-06948DCE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0F9D-FF33-4C33-A3B6-8CEBD9FE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185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567-CB55-4813-B08A-3F1E3F9A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A7DF8-A334-413B-A788-2F9CDB8C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A9E7-D5BD-4130-B9AE-CFE4D660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AC75-D219-4243-A7E8-B55F44AE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E68B-8826-4F92-BB24-E3A10FC1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36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A6940-9990-443F-B549-E05526C96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44B7-53CB-4B20-A56E-C8C3B708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2674-E5C3-4E57-9544-A67AF00B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42BC-C0D0-424E-AA4D-6E61B201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3A83-90F6-428D-B7CE-30F5CD64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16741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7363-20F0-4CF2-9247-279F8122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6293-7F8C-47E9-8711-D6C62DAE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2875-7DC5-494C-AE3A-1B901F0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6559-CB50-4D58-BF58-CA450511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8C0B-B5AE-4FFF-9212-D3463F8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8385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EDB-9192-4CEC-82D4-B8A64785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2E86-A29F-4B73-ABCA-290FF5B39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E2F5-02C0-4FC3-B401-9B9E44F0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E639-3370-45C9-9A67-AEB4CBFA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8720-FDD5-4358-B4E3-C6930978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553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1B0-1C55-4C82-8886-BC77176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C903-7DBC-44D9-9B78-FCBE6CF38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21B9-C4C0-4DDB-82DC-0868025C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D824E-A754-4CBC-BBE2-2F2E36B3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14E0-FBBD-46A9-A427-1913E9B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52A70-AC67-492E-8E1E-B05987B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091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5ACE-FFA3-47CD-A6F3-11ACA88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45616-A357-47E7-8C14-D272B79C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5ED04-A883-41D5-9BAF-1DBD57C5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D607E-07F7-4005-89A4-EF5E0AA3F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B562A-5E19-4C2B-BF06-6766BED6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AE28E-7AC6-4086-B41E-30EBA557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18E11-B0AC-429B-8A80-A0FBEE50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862E4-0EB0-442F-9424-560258B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1595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365F-ED33-470A-A2A3-A62E2FF1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E64DA-B41B-47C6-BCAF-7765E63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ECFA-C2E0-4C50-8B4D-5CA8C803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7DBE-5D32-4650-BE52-A40DC671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651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37899-2CAA-4B0F-8133-5033BE0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07C1C-2E24-489C-A56F-87A2670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FC961-4147-4DE2-A932-CF9BD9A0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064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DE08-7442-42F6-A636-25BC76EB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8D87-C456-498C-B343-85FDB25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9958-95F0-4F9E-9D57-7C3EA1A2C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9EE2B-91FF-4DE0-9B25-3D68F9E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48843-7213-4368-907F-7B05A077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17D20-1F99-4CE8-9CC7-A1E42F74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8710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AF71-CB51-4873-91E4-CE4ED652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7F673-3142-41A7-AF08-8E4CC022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302C5-A16B-4D87-AD23-19C768D9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60DE-C3E3-49BC-85A0-DA3649A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26723-BAA6-457D-AD1C-2F63C344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E3FC-DAA6-4F76-980B-7B13A0E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6606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1DFCB-D1E1-456F-8712-8EFB3FBF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0559-903E-4A39-9237-4CB79F01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42EF-37AB-4F31-8933-C720C2D5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23B0-A0D2-405D-82D9-DD8651CEBDD8}" type="datetimeFigureOut">
              <a:rPr lang="ru-MD" smtClean="0"/>
              <a:t>22.04.2021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45C-ED71-45BA-AF77-1E4936416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4EEF-0313-421E-8C45-7E94AEF71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9089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5.xml"/><Relationship Id="rId17" Type="http://schemas.openxmlformats.org/officeDocument/2006/relationships/slide" Target="slide17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5.xml"/><Relationship Id="rId15" Type="http://schemas.openxmlformats.org/officeDocument/2006/relationships/image" Target="../media/image5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44040-F874-4AB9-8468-4BFB22FD5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D475A-85BF-4E5F-84BF-D9FFE89E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016" y="1390395"/>
            <a:ext cx="6671388" cy="203860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Lazy-Loading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парадигме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</a:t>
            </a:r>
            <a:endParaRPr lang="ru-MD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843B7-B837-4186-85AC-A1866A2A7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016" y="4163588"/>
            <a:ext cx="4189989" cy="11332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Выполнил: Рошка Юрий</a:t>
            </a:r>
          </a:p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Группа: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AW2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D02717-ED33-4A82-B509-A9885EE82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538" y="1000082"/>
            <a:ext cx="3562191" cy="35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D7C6F-BC79-4E52-85A3-2BE28792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89BE-D378-4363-B756-57F5D7D6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B4FD65-D365-4462-9A90-2001154F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65" y="3741576"/>
            <a:ext cx="5002362" cy="275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8FA97-4202-41E2-BDFF-95E973249E0E}"/>
              </a:ext>
            </a:extLst>
          </p:cNvPr>
          <p:cNvSpPr txBox="1"/>
          <p:nvPr/>
        </p:nvSpPr>
        <p:spPr>
          <a:xfrm>
            <a:off x="838200" y="1605862"/>
            <a:ext cx="736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Рекомендуется использовать ленивую загрузку сайтам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A403A-A982-4B96-9EF6-C070B6A45F5B}"/>
              </a:ext>
            </a:extLst>
          </p:cNvPr>
          <p:cNvSpPr txBox="1"/>
          <p:nvPr/>
        </p:nvSpPr>
        <p:spPr>
          <a:xfrm>
            <a:off x="287693" y="3630553"/>
            <a:ext cx="612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оценкой ниже среднего (до 50 баллов) от PageSpeed ​​Insights;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слабом сервере, который не может обеспечить высокую скорость загрузки страницы;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Если больше 50% процентов посетителей с мобильных устройств;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014F8-CECE-4F15-B832-83534FDB4D74}"/>
              </a:ext>
            </a:extLst>
          </p:cNvPr>
          <p:cNvSpPr txBox="1"/>
          <p:nvPr/>
        </p:nvSpPr>
        <p:spPr>
          <a:xfrm>
            <a:off x="287693" y="2639374"/>
            <a:ext cx="11225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страницах с больним количеством изображений (онлайн-сервисы с фотографиями, статейники с большим количеством медиаконтента);</a:t>
            </a: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487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5B4BB-3CEA-4829-8B06-72A72883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1BD90-E53B-43E4-A657-542C6CA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CFE-73A1-4BFB-BC66-626E4FC4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52"/>
            <a:ext cx="10515600" cy="87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Рендеринг на стороне сервера - рендеринг клиентского или универсального приложения в HTML на сервере.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26" descr="Diagram showing server rendering and JS execution affecting FCP and TTI">
            <a:extLst>
              <a:ext uri="{FF2B5EF4-FFF2-40B4-BE49-F238E27FC236}">
                <a16:creationId xmlns:a16="http://schemas.microsoft.com/office/drawing/2014/main" id="{716531DF-01A7-48ED-AE32-BCE5C94BDD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3676261"/>
            <a:ext cx="4218447" cy="260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27AD9-CE22-4B45-88C1-FEB9DFC5A425}"/>
              </a:ext>
            </a:extLst>
          </p:cNvPr>
          <p:cNvSpPr txBox="1"/>
          <p:nvPr/>
        </p:nvSpPr>
        <p:spPr>
          <a:xfrm>
            <a:off x="5830516" y="4735696"/>
            <a:ext cx="544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Это позволяет избежать дополнительных циклов обработки данных и шаблонов на клиенте, поскольку они обрабатываются до того, как браузер получает ответ.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403E-50FD-4E26-9BEF-9373010B4BE3}"/>
              </a:ext>
            </a:extLst>
          </p:cNvPr>
          <p:cNvSpPr txBox="1"/>
          <p:nvPr/>
        </p:nvSpPr>
        <p:spPr>
          <a:xfrm>
            <a:off x="5830516" y="2921168"/>
            <a:ext cx="5559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- генерирует полный HTML для страницы на сервере в ответ на навигацию.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47530-9DF8-4117-AE04-E1E6DB2B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EBBC-0250-4D45-8417-11F1A566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CB26B-AFE8-4430-ACBF-69BEC5B6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7" y="2055813"/>
            <a:ext cx="5570375" cy="301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27726-10BE-4937-878A-F34CE60B32BE}"/>
              </a:ext>
            </a:extLst>
          </p:cNvPr>
          <p:cNvSpPr txBox="1"/>
          <p:nvPr/>
        </p:nvSpPr>
        <p:spPr>
          <a:xfrm>
            <a:off x="354560" y="2903997"/>
            <a:ext cx="576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Выполнение логики страницы и рендеринга на сервере позволяет избежать отправки большого количества JavaScript клиенту, что помогает быстро достичь Time to Interactive.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772E3-0B75-4FDA-8AD1-B5E053E7DD77}"/>
              </a:ext>
            </a:extLst>
          </p:cNvPr>
          <p:cNvSpPr txBox="1"/>
          <p:nvPr/>
        </p:nvSpPr>
        <p:spPr>
          <a:xfrm>
            <a:off x="354560" y="1690688"/>
            <a:ext cx="576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обычно производит быструю First Paint и First Contentful Paint.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AAF1C-ADA4-4F48-A054-D86960BE5A33}"/>
              </a:ext>
            </a:extLst>
          </p:cNvPr>
          <p:cNvSpPr txBox="1"/>
          <p:nvPr/>
        </p:nvSpPr>
        <p:spPr>
          <a:xfrm>
            <a:off x="354560" y="5075622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Paint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первый раз, когда любой пиксель становится видимым для пользователя.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Contentful Paint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запрашиваемый контент </a:t>
            </a:r>
            <a:r>
              <a:rPr lang="ru-RU" sz="12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тановится видимым.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To Interactive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страница становится интерактивной (события связаны и т. Д.).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9F489D-4D32-4B1D-A347-ECF2E07E9E39}"/>
              </a:ext>
            </a:extLst>
          </p:cNvPr>
          <p:cNvCxnSpPr/>
          <p:nvPr/>
        </p:nvCxnSpPr>
        <p:spPr>
          <a:xfrm>
            <a:off x="354560" y="4982312"/>
            <a:ext cx="55050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1D884-0F56-46A5-95ED-DF55BB18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4542-5B18-4A1E-AECC-0419CD8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86419D-DA71-4EBA-BA49-22E22207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671" y="2704464"/>
            <a:ext cx="2304660" cy="2304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CA3FB-9ED1-468C-A3E8-D400D2F791E2}"/>
              </a:ext>
            </a:extLst>
          </p:cNvPr>
          <p:cNvSpPr txBox="1"/>
          <p:nvPr/>
        </p:nvSpPr>
        <p:spPr>
          <a:xfrm>
            <a:off x="838200" y="3559947"/>
            <a:ext cx="390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качестве языка шаблона используется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FF91-7431-4124-B584-4DDB9105142C}"/>
              </a:ext>
            </a:extLst>
          </p:cNvPr>
          <p:cNvSpPr txBox="1"/>
          <p:nvPr/>
        </p:nvSpPr>
        <p:spPr>
          <a:xfrm>
            <a:off x="838200" y="4628833"/>
            <a:ext cx="2860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оддерживается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C117E-D142-4ECC-B77B-6FCFFE6DBB86}"/>
              </a:ext>
            </a:extLst>
          </p:cNvPr>
          <p:cNvSpPr txBox="1"/>
          <p:nvPr/>
        </p:nvSpPr>
        <p:spPr>
          <a:xfrm>
            <a:off x="7638183" y="4505723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Нацелен на разработку одностраничных приложений </a:t>
            </a:r>
            <a:r>
              <a:rPr lang="ru-RU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934AB-E319-452E-9A6E-FCCF97EA0495}"/>
              </a:ext>
            </a:extLst>
          </p:cNvPr>
          <p:cNvSpPr txBox="1"/>
          <p:nvPr/>
        </p:nvSpPr>
        <p:spPr>
          <a:xfrm>
            <a:off x="7638184" y="3557050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клиентскую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 -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инфроструктуру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015A3-D5E6-41BD-8D6B-05809841D8B1}"/>
              </a:ext>
            </a:extLst>
          </p:cNvPr>
          <p:cNvSpPr txBox="1"/>
          <p:nvPr/>
        </p:nvSpPr>
        <p:spPr>
          <a:xfrm>
            <a:off x="838200" y="2367949"/>
            <a:ext cx="410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 обрабатывает код JavaScript, подходящий для каждого браузера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F6705-CDDF-47B1-9018-542F71D60C42}"/>
              </a:ext>
            </a:extLst>
          </p:cNvPr>
          <p:cNvSpPr txBox="1"/>
          <p:nvPr/>
        </p:nvSpPr>
        <p:spPr>
          <a:xfrm>
            <a:off x="838200" y="5645928"/>
            <a:ext cx="10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Облегчает расширение синтаксиса HTML и легко создает повторно используемые компоненты по директивам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168CD-F921-46D8-BBF1-F62D95287B88}"/>
              </a:ext>
            </a:extLst>
          </p:cNvPr>
          <p:cNvSpPr txBox="1"/>
          <p:nvPr/>
        </p:nvSpPr>
        <p:spPr>
          <a:xfrm>
            <a:off x="7638184" y="2370688"/>
            <a:ext cx="453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Подходит для создания масштабных, высокопроизводительных и простых в обслуживании веб-приложений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1FB1-188F-4BCE-BC19-8AA2F2DD3C58}"/>
              </a:ext>
            </a:extLst>
          </p:cNvPr>
          <p:cNvSpPr txBox="1"/>
          <p:nvPr/>
        </p:nvSpPr>
        <p:spPr>
          <a:xfrm>
            <a:off x="838200" y="1690688"/>
            <a:ext cx="741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фреймворк для создания веб-приложений который: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A6D12-B39A-4FBF-9701-A38445D47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31BA8-7297-4214-8449-6C0DA747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00C4C-B755-4A1B-A8B5-09B9658A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4"/>
            <a:ext cx="123277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51CB9-3BE2-4BB4-BB55-E451E8C9C9DC}"/>
              </a:ext>
            </a:extLst>
          </p:cNvPr>
          <p:cNvSpPr txBox="1"/>
          <p:nvPr/>
        </p:nvSpPr>
        <p:spPr>
          <a:xfrm>
            <a:off x="221814" y="1690687"/>
            <a:ext cx="1165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пакет в Angular, который помогает публиковать компоненты Angular как пользовательские элементы.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B76C0-5561-4A43-AD47-FE625822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3" y="3886908"/>
            <a:ext cx="4427431" cy="2490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B816D-024F-474A-BB26-31EFC8542823}"/>
              </a:ext>
            </a:extLst>
          </p:cNvPr>
          <p:cNvSpPr txBox="1"/>
          <p:nvPr/>
        </p:nvSpPr>
        <p:spPr>
          <a:xfrm>
            <a:off x="5562397" y="3168067"/>
            <a:ext cx="33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компонента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5EA10-AAE4-4BD9-B7BF-CF089087C749}"/>
              </a:ext>
            </a:extLst>
          </p:cNvPr>
          <p:cNvSpPr txBox="1"/>
          <p:nvPr/>
        </p:nvSpPr>
        <p:spPr>
          <a:xfrm>
            <a:off x="5562397" y="4166583"/>
            <a:ext cx="4322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Объявление его как кастомный элемент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CA2C2-E18E-45E9-919E-2A3520C95141}"/>
              </a:ext>
            </a:extLst>
          </p:cNvPr>
          <p:cNvSpPr txBox="1"/>
          <p:nvPr/>
        </p:nvSpPr>
        <p:spPr>
          <a:xfrm>
            <a:off x="6522098" y="516731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8AB8C-BEB2-4C6F-905F-92EDA2EEFFAF}"/>
              </a:ext>
            </a:extLst>
          </p:cNvPr>
          <p:cNvSpPr txBox="1"/>
          <p:nvPr/>
        </p:nvSpPr>
        <p:spPr>
          <a:xfrm>
            <a:off x="5562397" y="5962105"/>
            <a:ext cx="3588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Сборка серверного приложения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A68D9-B233-47FD-8C7B-BC28BF9A2162}"/>
              </a:ext>
            </a:extLst>
          </p:cNvPr>
          <p:cNvSpPr txBox="1"/>
          <p:nvPr/>
        </p:nvSpPr>
        <p:spPr>
          <a:xfrm>
            <a:off x="3735421" y="2601761"/>
            <a:ext cx="814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 пользовательского элемента можно разделить на </a:t>
            </a:r>
            <a:r>
              <a:rPr lang="ru-RU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этапа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CB605C-1D05-4887-BC0C-D0E13DCD4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726" y="3506722"/>
            <a:ext cx="2175976" cy="269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AF473B-7996-4F7E-B9F4-A6CF8645F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726" y="6300659"/>
            <a:ext cx="4322658" cy="2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FB3729-F6B4-4633-A896-6454B1C8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26" y="4505137"/>
            <a:ext cx="4322658" cy="1063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13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E95ED-9B04-49FF-A67A-B96457CF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0BECF-8757-4B40-AE11-3E580C97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292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DA41E-1ABD-4180-A7AB-73D05C0D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92" y="368073"/>
            <a:ext cx="1322615" cy="132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847FD-B05E-438D-ACC5-BD5725A28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268"/>
            <a:ext cx="5835875" cy="3209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EE556-BA81-4A89-A773-FDB51DFB2EFA}"/>
              </a:ext>
            </a:extLst>
          </p:cNvPr>
          <p:cNvSpPr txBox="1"/>
          <p:nvPr/>
        </p:nvSpPr>
        <p:spPr>
          <a:xfrm>
            <a:off x="176893" y="1690688"/>
            <a:ext cx="1132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в Angular, который позволяет загружать компоненты JavaScript асинхронно при активации определенного маршрута.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29733-F386-488A-AF64-65724739CEA5}"/>
              </a:ext>
            </a:extLst>
          </p:cNvPr>
          <p:cNvSpPr txBox="1"/>
          <p:nvPr/>
        </p:nvSpPr>
        <p:spPr>
          <a:xfrm>
            <a:off x="2917937" y="2559326"/>
            <a:ext cx="909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увеличивает скорость загрузки приложения за счет разделения приложения на несколько пакетов. 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30A62-577F-4150-A3D7-F8B3ED965126}"/>
              </a:ext>
            </a:extLst>
          </p:cNvPr>
          <p:cNvSpPr txBox="1"/>
          <p:nvPr/>
        </p:nvSpPr>
        <p:spPr>
          <a:xfrm>
            <a:off x="5451038" y="3438331"/>
            <a:ext cx="661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Когда пользователь перемещается по приложению, пакеты загружаются по мере необходимости.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7EBC7-AFFD-4E1B-9DE6-90B43F08ABE5}"/>
              </a:ext>
            </a:extLst>
          </p:cNvPr>
          <p:cNvSpPr txBox="1"/>
          <p:nvPr/>
        </p:nvSpPr>
        <p:spPr>
          <a:xfrm>
            <a:off x="5835875" y="5671830"/>
            <a:ext cx="617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большинстве случаев пользователи хотят видеть только домашнюю страницу, но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приложению необходимо загрузить все компоненты. Это замедляет работу приложения. Отложенная загрузка помогает в разы улучшить скорость приложения.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B554F-095F-4A97-B696-A12112FFB17E}"/>
              </a:ext>
            </a:extLst>
          </p:cNvPr>
          <p:cNvSpPr txBox="1"/>
          <p:nvPr/>
        </p:nvSpPr>
        <p:spPr>
          <a:xfrm>
            <a:off x="5835875" y="5272800"/>
            <a:ext cx="2393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latin typeface="Arial" panose="020B0604020202020204" pitchFamily="34" charset="0"/>
                <a:cs typeface="Arial" panose="020B0604020202020204" pitchFamily="34" charset="0"/>
              </a:rPr>
              <a:t>Зачем это нужно ?</a:t>
            </a:r>
            <a:endParaRPr lang="ru-MD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4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5EFCA-377C-443D-AB2F-0EE54971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86674-09A9-41A6-B938-3CF62DDF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09B7E-D5A4-4474-AE38-FD217C8BB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5"/>
            <a:ext cx="1232774" cy="132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9CC6-9755-4F80-AE45-AB9D9058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829"/>
            <a:ext cx="4730796" cy="348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02AF1D-F4E6-439F-87CE-D81CC61D2AE0}"/>
              </a:ext>
            </a:extLst>
          </p:cNvPr>
          <p:cNvSpPr txBox="1"/>
          <p:nvPr/>
        </p:nvSpPr>
        <p:spPr>
          <a:xfrm>
            <a:off x="221813" y="1690688"/>
            <a:ext cx="1174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Технология, позволяющая рендерить HTML-шаблоны на сервере. При этом само Angular приложение также исполняется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сервере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A093E-C0B2-43A4-B1ED-1D5D909F77D6}"/>
              </a:ext>
            </a:extLst>
          </p:cNvPr>
          <p:cNvSpPr txBox="1"/>
          <p:nvPr/>
        </p:nvSpPr>
        <p:spPr>
          <a:xfrm>
            <a:off x="4730796" y="2782669"/>
            <a:ext cx="723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приложения с использованием Angular Universal имеет следующие преимущества: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A6B40-546D-4406-B59F-6CD1A767B9AA}"/>
              </a:ext>
            </a:extLst>
          </p:cNvPr>
          <p:cNvSpPr txBox="1"/>
          <p:nvPr/>
        </p:nvSpPr>
        <p:spPr>
          <a:xfrm>
            <a:off x="5505062" y="3813095"/>
            <a:ext cx="646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эффективная работа поисковых роботов (SEO), поскольку они работают с уже сгенерированной страницей;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219A6-5FAA-4FE1-809A-822FDB59FA3A}"/>
              </a:ext>
            </a:extLst>
          </p:cNvPr>
          <p:cNvSpPr txBox="1"/>
          <p:nvPr/>
        </p:nvSpPr>
        <p:spPr>
          <a:xfrm>
            <a:off x="5505062" y="4757419"/>
            <a:ext cx="6465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быстрая работа приложения на мобильных и слабых по производительности устройствах.</a:t>
            </a:r>
          </a:p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470D2-2D8A-44E1-B85D-6C4EF01AA2FB}"/>
              </a:ext>
            </a:extLst>
          </p:cNvPr>
          <p:cNvSpPr txBox="1"/>
          <p:nvPr/>
        </p:nvSpPr>
        <p:spPr>
          <a:xfrm>
            <a:off x="4730796" y="6131783"/>
            <a:ext cx="723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создается на основе модуля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platform-server,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обычное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- на основе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platform-browser.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B1C13-3596-40DE-B35A-6FA1BF95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774A4-7D87-473C-91B4-D4C6E5A3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A43D7-A13E-4269-A297-7153198FA149}"/>
              </a:ext>
            </a:extLst>
          </p:cNvPr>
          <p:cNvSpPr txBox="1"/>
          <p:nvPr/>
        </p:nvSpPr>
        <p:spPr>
          <a:xfrm>
            <a:off x="838199" y="150602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 приложений с помощью подобных технологий хоть по началу кажется сложной, в итоге оказывается довольно интересной.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Специальнось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информатика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всегда подразумевает постоянный рост знаний в области и изучение новых технологических решений. Опубликован большой список необходимой и понятной литературы. Поэтому на сегодняшний день практически не бывает нерешенных задач. </a:t>
            </a:r>
            <a:endParaRPr lang="ru-M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71EDC-1F5D-405C-B05E-B6D146107189}"/>
              </a:ext>
            </a:extLst>
          </p:cNvPr>
          <p:cNvSpPr txBox="1"/>
          <p:nvPr/>
        </p:nvSpPr>
        <p:spPr>
          <a:xfrm>
            <a:off x="838199" y="407033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M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Download Free Technology Picture ICON favicon | FreePNGImg">
            <a:extLst>
              <a:ext uri="{FF2B5EF4-FFF2-40B4-BE49-F238E27FC236}">
                <a16:creationId xmlns:a16="http://schemas.microsoft.com/office/drawing/2014/main" id="{545D6525-B715-43D4-86E8-2BB9566D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732245"/>
            <a:ext cx="3313637" cy="30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1564-5284-4CB5-8927-C0114953A47A}"/>
              </a:ext>
            </a:extLst>
          </p:cNvPr>
          <p:cNvSpPr txBox="1"/>
          <p:nvPr/>
        </p:nvSpPr>
        <p:spPr>
          <a:xfrm>
            <a:off x="4618653" y="3732245"/>
            <a:ext cx="67351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Lazy-Load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оптимизирует работу приложения и повышает защиту. Например, некоторый функционал приложения не должен быть доступен для определенной категории пользователей и тогда загружать его вместе со всем приложение нецелесообразно.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позволяет одностраничным веб приложениям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) загружаться частями. С помощью этой технологии большое многофункциональное веб приложение можно загрузить частями.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1AD6-0229-4C55-8DA6-420CBE06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C0CC6-3B44-4383-B39C-A9ACF0D7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35DB3-82FB-4C41-A2A6-D96644E44137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Angular Universal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технология, которая позволяет разработчикам выполнять рендеринг приложений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стороне сервера в различных сценариях. Данную технологию довольно просто использовать.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Angular Universal </a:t>
            </a:r>
            <a:r>
              <a:rPr lang="ru-RU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имеет ряд ограничений и особенностей, которые необходимо учитывать при разработке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3D7DA-C942-4ACE-BC98-AC112445999A}"/>
              </a:ext>
            </a:extLst>
          </p:cNvPr>
          <p:cNvSpPr txBox="1"/>
          <p:nvPr/>
        </p:nvSpPr>
        <p:spPr>
          <a:xfrm>
            <a:off x="838200" y="3486741"/>
            <a:ext cx="6464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Angular Elements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- это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упакованные в виде настраиваемых элементов (также называемых веб-компонентами), веб-стандарт для определения новых элементов HTML независимо от платформы. С помощью Angular Elements можно сделать компоненты действительно многоразовыми.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помощью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можно поместите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другие библиотеки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фреймворки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JavaScript,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такие как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осуществлять передачу данных из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AngularJS.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1C220-AA03-4490-BDCB-2BD0A276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06" y="2725275"/>
            <a:ext cx="4077478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629F7-5108-449B-BF35-DEF23444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175E5-FDB2-4465-8C3F-0D8152F4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Содержание: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FA5C7-2775-4948-B1A2-E61A416A3A05}"/>
              </a:ext>
            </a:extLst>
          </p:cNvPr>
          <p:cNvSpPr txBox="1"/>
          <p:nvPr/>
        </p:nvSpPr>
        <p:spPr>
          <a:xfrm>
            <a:off x="2528595" y="1690688"/>
            <a:ext cx="882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</a:t>
            </a:r>
            <a:r>
              <a:rPr lang="ru-MD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роблемы</a:t>
            </a: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больших проектов;</a:t>
            </a:r>
            <a:endParaRPr lang="ru-MD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1.</a:t>
            </a: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Унификация кода между проектами;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2.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Высоконагруженный интерфейс;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3.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 для SPA приложений;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5EF49-86FE-4FD3-8B59-B49E0D9CCB13}"/>
              </a:ext>
            </a:extLst>
          </p:cNvPr>
          <p:cNvSpPr txBox="1"/>
          <p:nvPr/>
        </p:nvSpPr>
        <p:spPr>
          <a:xfrm>
            <a:off x="2528595" y="3207876"/>
            <a:ext cx="882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Пользовательские элементы.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Elements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Ленивая загрузка.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 Loading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Server-Side Rendering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(SSR)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4158-6EEE-43FC-A0E3-56AA2F00B224}"/>
              </a:ext>
            </a:extLst>
          </p:cNvPr>
          <p:cNvSpPr txBox="1"/>
          <p:nvPr/>
        </p:nvSpPr>
        <p:spPr>
          <a:xfrm>
            <a:off x="2528593" y="4448065"/>
            <a:ext cx="882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Elements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Lazy Loading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Universal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roblem - Free people icons">
            <a:extLst>
              <a:ext uri="{FF2B5EF4-FFF2-40B4-BE49-F238E27FC236}">
                <a16:creationId xmlns:a16="http://schemas.microsoft.com/office/drawing/2014/main" id="{65747A01-715E-4A2F-BA0D-5DAFEFE91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1687369"/>
            <a:ext cx="1203648" cy="12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17090-7725-4213-9658-8436D91B1F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5" y="3203956"/>
            <a:ext cx="925290" cy="925290"/>
          </a:xfrm>
          <a:prstGeom prst="rect">
            <a:avLst/>
          </a:prstGeom>
        </p:spPr>
      </p:pic>
      <p:pic>
        <p:nvPicPr>
          <p:cNvPr id="4104" name="Picture 8" descr="Circuit, computer, digital, tech, technology icon - Download on Iconfinder">
            <a:extLst>
              <a:ext uri="{FF2B5EF4-FFF2-40B4-BE49-F238E27FC236}">
                <a16:creationId xmlns:a16="http://schemas.microsoft.com/office/drawing/2014/main" id="{8FDE1BB9-A5B7-403E-85DB-01BE868E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5" y="4446104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B5CF3-729B-4315-A0AF-D592B6ECF8C1}"/>
              </a:ext>
            </a:extLst>
          </p:cNvPr>
          <p:cNvSpPr txBox="1"/>
          <p:nvPr/>
        </p:nvSpPr>
        <p:spPr>
          <a:xfrm>
            <a:off x="2528593" y="5965253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Вывод</a:t>
            </a:r>
            <a:endParaRPr lang="ru-M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D235-B701-46BC-9DA7-BE1D04E6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6644-8196-4F14-ACBD-8610F6C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MD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роблемы </a:t>
            </a:r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больших проектов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7E-65E1-4592-97C0-00BC07F8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187781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одинаковых решений на разных платформах и фреймворках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становится больше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ресурсов требуется больше, продукт должен работать быстро и иметь презентабельный вид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должны всё легко распозновать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3A4D0-5632-4829-986F-98CC9E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5342"/>
            <a:ext cx="6195527" cy="282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7AD18-ABA8-40FF-854A-9B9A7340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3228442"/>
            <a:ext cx="1957873" cy="1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B90C5D-B1F7-4384-822E-639B303E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09026-EA00-405F-8AAA-17501F0D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1.</a:t>
            </a:r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Унификация кода между проектами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B20-9C6A-4BB3-94BD-B1A782DD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88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в компании предпологает использование одинаковых универсальных решений всеми разработчиками.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Компании, выпускающие свои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продукты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занимаются их брендированием. </a:t>
            </a:r>
            <a:endParaRPr lang="ru-MD" sz="2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B6E243-B633-4614-A689-6D3BC1128596}"/>
              </a:ext>
            </a:extLst>
          </p:cNvPr>
          <p:cNvSpPr txBox="1">
            <a:spLocks/>
          </p:cNvSpPr>
          <p:nvPr/>
        </p:nvSpPr>
        <p:spPr>
          <a:xfrm>
            <a:off x="838200" y="4197544"/>
            <a:ext cx="5973146" cy="2295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 Яндекс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существует регламентированный дизайн кнопок, анимаций и других элементов. Одна и та же работа ведется на разных платформах и фремвроках. Это не всегда приводит к идентичному результату. Важно, чтобы пользватель не ощущал дискомфорта находять в другом продукте того же издателя.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DC336-A88E-42A8-894D-DD26E82E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2771671"/>
            <a:ext cx="4615543" cy="40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72E68-A96A-4AEA-85C6-8D1255F3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81417-C037-4F47-885E-F56583C2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2.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Высоконагруженный интерфейс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137E-7623-4F6E-9E94-183FFB1E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3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Современные Web приложения заменяют большинство десктопных аналогов. Болшинство таких приложений это множество разнообразного контента на сайте, который "должен уметь всё!" и быстро загружаться.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89976A-AF8B-47DF-B804-924B68E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7" y="3267060"/>
            <a:ext cx="5215812" cy="3475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D45AF-E18E-4FB4-84B5-FBD8DCED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7070"/>
            <a:ext cx="4366727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5F716-26F4-43E2-A2DF-4D0A002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ABAD3-0D73-48F6-852C-A6D2F3B5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3. </a:t>
            </a:r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для SPA приложений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3F48-5632-4EAE-B65B-DCA81A27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946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Большие проекты проблематично писать на «чистом JS». Используются фреймврки такие как Angular, Vue, React и тд, которые создают SPA приложение.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не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умеют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обрабатывать JavaScript, или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 делают это не очень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качественно.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0940F-29F8-4BE2-9EDD-676BE00B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2" y="3402627"/>
            <a:ext cx="3784338" cy="33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E853E-B1D9-4CEB-AC80-F9B9CFAE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6167"/>
            <a:ext cx="3621833" cy="36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BC11B-16F8-4167-BE93-E588209A1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DA91-2EEA-4778-A36B-6638AA3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1918-B80C-4145-8CE9-72A68CCE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элемент расширяет HTML, позволяя определить тег, содержимое которого создается и контролируется кодом JavaScript.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4987D-02EE-498E-BB33-C5A52C96C97E}"/>
              </a:ext>
            </a:extLst>
          </p:cNvPr>
          <p:cNvSpPr txBox="1">
            <a:spLocks/>
          </p:cNvSpPr>
          <p:nvPr/>
        </p:nvSpPr>
        <p:spPr>
          <a:xfrm>
            <a:off x="343677" y="3946783"/>
            <a:ext cx="4704184" cy="211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 загружаются сами по себе - они запускаются автоматически при добавлении в DOM и автоматически уничтожаются при удалении из DOM.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98FA0-6270-4D87-B5C1-7B1A57C6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00" y="3042013"/>
            <a:ext cx="5897723" cy="353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5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3802F-23E2-4F46-9F21-5807EF8C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6B32-86BD-4D7C-8AE0-CC556814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8515-53D4-4ADB-A4E9-29A86635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два вида пользовательских элементов: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FD2C3D-FB4C-446F-97EF-03DB715A0A02}"/>
              </a:ext>
            </a:extLst>
          </p:cNvPr>
          <p:cNvSpPr txBox="1">
            <a:spLocks/>
          </p:cNvSpPr>
          <p:nvPr/>
        </p:nvSpPr>
        <p:spPr>
          <a:xfrm>
            <a:off x="838200" y="4710618"/>
            <a:ext cx="4405604" cy="906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встроенные элементы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элементы, расширяющие встроенные, например кнопку HTMLButtonElement и т.п.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B07C28-0BD3-4D8B-AE1C-00FE922463BA}"/>
              </a:ext>
            </a:extLst>
          </p:cNvPr>
          <p:cNvSpPr txBox="1">
            <a:spLocks/>
          </p:cNvSpPr>
          <p:nvPr/>
        </p:nvSpPr>
        <p:spPr>
          <a:xfrm>
            <a:off x="838201" y="2905927"/>
            <a:ext cx="4405604" cy="1088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Автономные пользовательские элементы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«полностью новые» элементы, расширяющие абстрактный класс HTMLElement.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EDC853-C581-45CB-A035-218402C7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878" y="4943426"/>
            <a:ext cx="4635758" cy="44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38C549-C7F7-444D-A7D6-630F735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78" y="3229570"/>
            <a:ext cx="3846048" cy="44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6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DB34B-D9CA-4A87-B009-AF596BF4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4B4C-A104-471B-AC97-A834A255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AF267-28B2-4B7A-BDAA-6CBA303F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" y="4108903"/>
            <a:ext cx="4767942" cy="2383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DBAC-B255-43BE-BC02-4D3DDEC44609}"/>
              </a:ext>
            </a:extLst>
          </p:cNvPr>
          <p:cNvSpPr txBox="1"/>
          <p:nvPr/>
        </p:nvSpPr>
        <p:spPr>
          <a:xfrm>
            <a:off x="838200" y="1594148"/>
            <a:ext cx="1096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 loading - это шаблон проектирования в программировании придуманный для отсрочки инициализации объекта до его вызова.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719E-BDF1-47CF-9DB7-DE25F18F996A}"/>
              </a:ext>
            </a:extLst>
          </p:cNvPr>
          <p:cNvSpPr txBox="1"/>
          <p:nvPr/>
        </p:nvSpPr>
        <p:spPr>
          <a:xfrm>
            <a:off x="6096000" y="4448244"/>
            <a:ext cx="5987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Загрузка контента по частям делает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возможным реализацию, очень большого функционала веб-приложения, который может довольно быстро и стабильно работать на «клиенте».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1A43B-CAF4-48C7-8997-80B96E94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62" y="2843791"/>
            <a:ext cx="7789864" cy="552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242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857</TotalTime>
  <Words>1101</Words>
  <Application>Microsoft Office PowerPoint</Application>
  <PresentationFormat>Широкоэкранный</PresentationFormat>
  <Paragraphs>89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Angular Elements и Lazy-Loading в парадигме SSR</vt:lpstr>
      <vt:lpstr>Содержание:</vt:lpstr>
      <vt:lpstr>Проблемы больших проектов</vt:lpstr>
      <vt:lpstr>Проблема 1. Унификация кода между проектами</vt:lpstr>
      <vt:lpstr>Проблема 2. Высоконагруженный интерфейс</vt:lpstr>
      <vt:lpstr>Проблема 3. SEO для SPA приложений</vt:lpstr>
      <vt:lpstr>Пользовательские элементы. Custom Elements</vt:lpstr>
      <vt:lpstr>Пользовательские элементы. Custom Elements</vt:lpstr>
      <vt:lpstr>Ленивая загрузка. Lazy Loading</vt:lpstr>
      <vt:lpstr>Ленивая загрузка. Lazy Loading</vt:lpstr>
      <vt:lpstr>Server-Side Rendering (SSR)</vt:lpstr>
      <vt:lpstr>Server-Side Rendering (SSR)</vt:lpstr>
      <vt:lpstr>Angular</vt:lpstr>
      <vt:lpstr>Angular Elements</vt:lpstr>
      <vt:lpstr>Angular Lazy Loading</vt:lpstr>
      <vt:lpstr>Angular Universal</vt:lpstr>
      <vt:lpstr>Вывод: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iurii</dc:creator>
  <cp:lastModifiedBy>iurii</cp:lastModifiedBy>
  <cp:revision>126</cp:revision>
  <dcterms:created xsi:type="dcterms:W3CDTF">2021-03-09T20:34:50Z</dcterms:created>
  <dcterms:modified xsi:type="dcterms:W3CDTF">2021-04-22T13:53:30Z</dcterms:modified>
</cp:coreProperties>
</file>